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1" r:id="rId4"/>
    <p:sldId id="263" r:id="rId5"/>
    <p:sldId id="257" r:id="rId6"/>
    <p:sldId id="264" r:id="rId7"/>
    <p:sldId id="262" r:id="rId8"/>
    <p:sldId id="268" r:id="rId9"/>
    <p:sldId id="260" r:id="rId10"/>
    <p:sldId id="269" r:id="rId11"/>
    <p:sldId id="267" r:id="rId12"/>
    <p:sldId id="25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178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055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</a:t>
            </a:r>
            <a:b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1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NATRISK PROJECT –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KPA PROGRESS REPORT</a:t>
            </a:r>
            <a:endParaRPr lang="bs-Latn-BA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514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Saša Mijalković</a:t>
            </a: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PhD</a:t>
            </a:r>
            <a:endParaRPr lang="sr-Latn-BA" sz="24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BA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Academy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for </a:t>
            </a:r>
            <a:r>
              <a:rPr 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Criminalistic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and Police Studies, Belgrade, Serbia</a:t>
            </a:r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Chania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Crete, Greece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/ 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4-7 September 2018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 descr="http://natrisk.ni.ac.rs/images/logos/k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409949"/>
            <a:ext cx="139065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Picture 8" descr="Kliknite da vidite sliku u punoj veliÄ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193"/>
            <a:ext cx="4343400" cy="6135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liknite da vidite sliku u punoj veliÄ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2649"/>
            <a:ext cx="4800600" cy="3045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liknite da vidite sliku u punoj veliÄi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23900"/>
            <a:ext cx="4800600" cy="3088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91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4449312" cy="3145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3861378"/>
            <a:ext cx="4454075" cy="2977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35493"/>
            <a:ext cx="4688828" cy="312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11" y="3855279"/>
            <a:ext cx="4694689" cy="2983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8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2629"/>
            <a:ext cx="8229600" cy="749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SPECIAL MOBILITY STRAND</a:t>
            </a:r>
            <a:endParaRPr lang="bs-Latn-BA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0658"/>
            <a:ext cx="9144000" cy="4858156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Rulebook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Cyrl-R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on mobility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of teaching and non-teaching staff and students, along with the accompanying forms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was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adopted</a:t>
            </a:r>
          </a:p>
          <a:p>
            <a:pPr marL="0" indent="0">
              <a:buNone/>
            </a:pPr>
            <a:endParaRPr lang="sr-Latn-RS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Staff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election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for Special Mobility Strand staff mobility to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Technical</a:t>
            </a:r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University of</a:t>
            </a:r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Crete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Chania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Crete, Greece, has been successfully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completed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sr-Latn-RS" sz="1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Staff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election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for Special Mobility Strand staff mobility to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Middlesex</a:t>
            </a:r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University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London, UK, has been successfully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completed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sr-Latn-RS" sz="1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Staff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election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for Special Mobility Strand staff mobility to </a:t>
            </a:r>
            <a:r>
              <a:rPr lang="en-US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Obuda</a:t>
            </a: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University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Budapest, Hungary,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h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as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been successfully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completed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sr-Latn-RS" sz="1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Students from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Faculty of Security Science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Un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US" sz="20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versity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of </a:t>
            </a:r>
            <a:r>
              <a:rPr lang="en-US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Banja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Luka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Technical College of Applied Sciences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Leposavi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ć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are coming to the Academy for mobility activities</a:t>
            </a:r>
            <a:endParaRPr lang="sr-Latn-RS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sr-Latn-RS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6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2438400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THANK </a:t>
            </a:r>
            <a:r>
              <a:rPr lang="en-US" sz="4800" dirty="0">
                <a:solidFill>
                  <a:srgbClr val="002060"/>
                </a:solidFill>
                <a:latin typeface="Book Antiqua" panose="02040602050305030304" pitchFamily="18" charset="0"/>
              </a:rPr>
              <a:t>YOU </a:t>
            </a:r>
            <a: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FOR</a:t>
            </a:r>
            <a:b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YOUR ATTENTION!</a:t>
            </a:r>
            <a:endParaRPr lang="en-US" sz="4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61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799"/>
            <a:ext cx="9144000" cy="8255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</a:t>
            </a:r>
            <a:endParaRPr lang="bs-Latn-BA" sz="33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968875"/>
          </a:xfrm>
        </p:spPr>
        <p:txBody>
          <a:bodyPr>
            <a:normAutofit/>
          </a:bodyPr>
          <a:lstStyle/>
          <a:p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Master studies: </a:t>
            </a:r>
            <a:r>
              <a:rPr lang="en-GB" sz="23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Natural Disasters Security Risk Management</a:t>
            </a:r>
            <a:r>
              <a:rPr lang="sr-Latn-RS" sz="23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marL="0" indent="0">
              <a:buNone/>
            </a:pPr>
            <a:endParaRPr lang="en-US" sz="9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bs-Latn-BA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Courses content and </a:t>
            </a:r>
            <a:r>
              <a:rPr lang="bs-Latn-BA" sz="2300" dirty="0">
                <a:solidFill>
                  <a:srgbClr val="00B0F0"/>
                </a:solidFill>
                <a:latin typeface="Book Antiqua" panose="02040602050305030304" pitchFamily="18" charset="0"/>
              </a:rPr>
              <a:t>syllabi were </a:t>
            </a:r>
            <a:r>
              <a:rPr lang="bs-Latn-BA" sz="23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created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updating 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and entry into the </a:t>
            </a:r>
            <a:r>
              <a:rPr lang="en-US" sz="2300" dirty="0">
                <a:solidFill>
                  <a:srgbClr val="00B0F0"/>
                </a:solidFill>
                <a:latin typeface="Book Antiqua" panose="02040602050305030304" pitchFamily="18" charset="0"/>
              </a:rPr>
              <a:t>accreditation software was </a:t>
            </a:r>
            <a:r>
              <a:rPr lang="en-US" sz="23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made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with the </a:t>
            </a:r>
            <a:r>
              <a:rPr lang="en-US" sz="2300" dirty="0">
                <a:solidFill>
                  <a:srgbClr val="7030A0"/>
                </a:solidFill>
                <a:latin typeface="Book Antiqua" panose="02040602050305030304" pitchFamily="18" charset="0"/>
              </a:rPr>
              <a:t>approval of the Ministry of the Interior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 of the Republic of 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Serbia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marL="0" indent="0">
              <a:buNone/>
            </a:pPr>
            <a:endParaRPr lang="sr-Latn-RS" sz="9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US" sz="23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Senate adopted the master study program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  <a:endParaRPr lang="en-U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</a:t>
            </a:r>
            <a:r>
              <a:rPr lang="en-US" sz="23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ocumentation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for the accreditation of 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master 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program 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wa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 </a:t>
            </a:r>
            <a:r>
              <a:rPr lang="en-US" sz="23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sent </a:t>
            </a:r>
            <a:r>
              <a:rPr lang="en-US" sz="2300" dirty="0">
                <a:solidFill>
                  <a:srgbClr val="00B0F0"/>
                </a:solidFill>
                <a:latin typeface="Book Antiqua" panose="02040602050305030304" pitchFamily="18" charset="0"/>
              </a:rPr>
              <a:t>to the </a:t>
            </a:r>
            <a:r>
              <a:rPr lang="en-US" sz="23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Comission</a:t>
            </a:r>
            <a:r>
              <a:rPr lang="en-US" sz="2300" dirty="0">
                <a:solidFill>
                  <a:srgbClr val="00B0F0"/>
                </a:solidFill>
                <a:latin typeface="Book Antiqua" panose="02040602050305030304" pitchFamily="18" charset="0"/>
              </a:rPr>
              <a:t> for Accreditation and Quality </a:t>
            </a:r>
            <a:r>
              <a:rPr lang="en-US" sz="23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Assurance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endParaRPr lang="sr-Latn-RS" sz="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sr-Latn-RS" sz="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Master 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program official </a:t>
            </a:r>
            <a:r>
              <a:rPr lang="en-US" sz="2300" dirty="0">
                <a:solidFill>
                  <a:srgbClr val="00B0F0"/>
                </a:solidFill>
                <a:latin typeface="Book Antiqua" panose="02040602050305030304" pitchFamily="18" charset="0"/>
              </a:rPr>
              <a:t>leaflet</a:t>
            </a:r>
            <a:r>
              <a:rPr lang="en-US" sz="2300" dirty="0">
                <a:solidFill>
                  <a:srgbClr val="002060"/>
                </a:solidFill>
                <a:latin typeface="Book Antiqua" panose="02040602050305030304" pitchFamily="18" charset="0"/>
              </a:rPr>
              <a:t> and </a:t>
            </a:r>
            <a:r>
              <a:rPr lang="en-US" sz="23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brochure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are</a:t>
            </a:r>
            <a:r>
              <a:rPr lang="en-U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finalized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sr-Latn-RS" sz="23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.</a:t>
            </a:r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7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987"/>
            <a:ext cx="8213124" cy="11398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INTER-INSTITUTIONAL AGREEMENTS</a:t>
            </a:r>
            <a:endParaRPr lang="bs-Latn-BA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0011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Inter</a:t>
            </a:r>
            <a:r>
              <a:rPr lang="sr-Latn-R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institutional 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agreements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were signed with:</a:t>
            </a:r>
            <a:endParaRPr lang="sr-Latn-RS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bs-Latn-B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Technical University of Crete, Chania</a:t>
            </a:r>
          </a:p>
          <a:p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Middlesex University, London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Obuda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University, Budapest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Faculty of Security Science, Un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US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versity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of </a:t>
            </a:r>
            <a:r>
              <a:rPr lang="en-US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Banja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Luka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Technical College of Applied Sciences, </a:t>
            </a:r>
            <a:r>
              <a:rPr lang="en-US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Leposavi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ć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1975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3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463"/>
            <a:ext cx="4343399" cy="2525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838463"/>
            <a:ext cx="4800601" cy="2485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4343399" cy="2479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324064"/>
            <a:ext cx="4800601" cy="249876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774700"/>
            <a:ext cx="8153400" cy="4445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EQUIPMENT</a:t>
            </a:r>
            <a:endParaRPr lang="bs-Latn-BA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524" y="1343164"/>
            <a:ext cx="9144000" cy="647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</a:t>
            </a:r>
            <a:r>
              <a:rPr lang="en-GB" sz="19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quipment</a:t>
            </a:r>
            <a:r>
              <a:rPr lang="en-GB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and specialized classroom </a:t>
            </a:r>
            <a:r>
              <a:rPr lang="sr-Latn-R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 </a:t>
            </a:r>
            <a:r>
              <a:rPr lang="en-GB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marked with official </a:t>
            </a:r>
            <a:r>
              <a:rPr lang="en-GB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en-GB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stickers</a:t>
            </a:r>
            <a:r>
              <a:rPr lang="en-GB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sr-Latn-RS" sz="19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7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732694"/>
            <a:ext cx="8229600" cy="749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DISSEMINATION</a:t>
            </a:r>
            <a:endParaRPr lang="bs-Latn-BA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994"/>
            <a:ext cx="9144000" cy="5376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Dissemination of the </a:t>
            </a:r>
            <a:r>
              <a:rPr lang="en-US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project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was made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on 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following 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occasions:</a:t>
            </a:r>
            <a:endParaRPr lang="sr-Latn-RS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sr-Latn-RS" sz="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T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he 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VII International Scientific Conference “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Archibald Reiss Days</a:t>
            </a:r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”,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held on 7-9 November 2017 on the Academy of </a:t>
            </a:r>
            <a:r>
              <a:rPr lang="en-US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Criminalistic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and Police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Studies;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During the </a:t>
            </a:r>
            <a:r>
              <a:rPr lang="sr-Latn-R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visit of the </a:t>
            </a:r>
            <a:r>
              <a:rPr lang="en-US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People's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Public Security University of China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delegation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Academy,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held on 24 November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2017;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Workshop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with similar Erasmus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+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projects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of the </a:t>
            </a:r>
            <a:r>
              <a:rPr lang="en-US" sz="20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ImprESS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held on 15 December 2017 on the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Academy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sr-Cyrl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A </a:t>
            </a:r>
            <a:r>
              <a:rPr lang="sr-Latn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short </a:t>
            </a:r>
            <a:r>
              <a:rPr lang="sr-Cyrl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film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was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shot at the Academy on January 16 by the </a:t>
            </a:r>
            <a:r>
              <a:rPr lang="sr-Cyrl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Tempus Office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in Belgrade</a:t>
            </a:r>
            <a:r>
              <a:rPr lang="sr-Cyrl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and 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role of the Academy in the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 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and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purchased 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equipment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were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presented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 </a:t>
            </a:r>
            <a:r>
              <a:rPr lang="sr-Cyrl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meeting with the </a:t>
            </a:r>
            <a:r>
              <a:rPr lang="sr-Latn-RS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Tempus foundation - </a:t>
            </a:r>
            <a:r>
              <a:rPr lang="sr-Cyrl-RS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Erasmus </a:t>
            </a:r>
            <a:r>
              <a:rPr lang="sr-Cyrl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office 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in Belgrade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was held at the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Academy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on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5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March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2018;</a:t>
            </a:r>
            <a:endParaRPr lang="sr-Latn-RS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 </a:t>
            </a:r>
            <a:r>
              <a:rPr lang="sr-Cyrl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meeting </a:t>
            </a:r>
            <a:r>
              <a:rPr lang="sr-Latn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with the</a:t>
            </a:r>
            <a:r>
              <a:rPr lang="sr-Cyrl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sr-Cyrl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ImprESS 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Erasmus+ project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financial team members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was held on the Academy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on 21 March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2018, when e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xperiences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related to material-financial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management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on the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NatRisk </a:t>
            </a:r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project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were</a:t>
            </a:r>
            <a:r>
              <a:rPr lang="sr-Cyrl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presentated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...</a:t>
            </a:r>
            <a:endParaRPr lang="sr-Latn-R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22619"/>
            <a:ext cx="4724400" cy="3181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88"/>
            <a:ext cx="4419600" cy="316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04536"/>
            <a:ext cx="4702791" cy="29905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3894300"/>
            <a:ext cx="4430404" cy="2990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7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169"/>
            <a:ext cx="8229600" cy="749300"/>
          </a:xfrm>
        </p:spPr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DISSEMINATION</a:t>
            </a:r>
            <a:endParaRPr lang="bs-Latn-BA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2469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sr-Latn-R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Regional Conference „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Regional Cooperation in Combating Transborder Crime: Contemporary Challenges of Terrorism and the Migrant Crisis“</a:t>
            </a:r>
            <a:r>
              <a:rPr lang="sr-Latn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held in Ethno-village Stanišići, Bijeljina, Republic of Srpska, B&amp;H, from 22-24 May 2018;</a:t>
            </a:r>
          </a:p>
          <a:p>
            <a:pPr algn="just"/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Thematic meeting „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Models of professional practice as a mean of increasing the employability of students in Serbia</a:t>
            </a:r>
            <a:r>
              <a:rPr lang="sr-Latn-R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“,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held in Belgrade on 4 July 2018, with the representatives from the Ministry of Education, Science and Technological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Development,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Tempus Fondation – Eramsus+ Office in Belgrade and various Erasmus+ project members;</a:t>
            </a:r>
          </a:p>
          <a:p>
            <a:pPr algn="just"/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KPA project team member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attended a </a:t>
            </a:r>
            <a:r>
              <a:rPr lang="sr-Latn-R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meeting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in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Belgrade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on 5 July 2018,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with Mr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 Branko Dragičević, Deputy Director of the 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Seismological Survey of </a:t>
            </a:r>
            <a:r>
              <a:rPr lang="sr-Latn-RS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Serbia</a:t>
            </a:r>
            <a:r>
              <a:rPr lang="sr-Latn-R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when the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Agreement on business and technical cooperation between the Academy of Criminalistic and Police Studies and the Seismological Survey of Serbia was officially signed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meeting with the </a:t>
            </a:r>
            <a:r>
              <a:rPr lang="sr-Cyrl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Tempus Office</a:t>
            </a:r>
            <a:r>
              <a:rPr lang="sr-Latn-R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in Belgrade </a:t>
            </a:r>
            <a:r>
              <a:rPr lang="sr-Latn-R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and NatRisk and ImprESS project team members was held on the Academy on 6 July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2018.</a:t>
            </a:r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4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3" name="Picture 4" descr="Kliknite da vidite sliku u punoj veliÄ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5" y="725037"/>
            <a:ext cx="4776716" cy="300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liknite da vidite sliku u punoj veliÄ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" y="724468"/>
            <a:ext cx="4420288" cy="300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saM2\Desktop\slike\IMG_dragan mladjan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3800"/>
            <a:ext cx="4367285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aM2\Desktop\slike\IMG dragan mladjan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5" y="3714750"/>
            <a:ext cx="4776715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15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2836"/>
            <a:ext cx="9144000" cy="10541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TRAINING</a:t>
            </a:r>
            <a:r>
              <a:rPr lang="sr-Latn-R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FOR CITIZENS</a:t>
            </a:r>
            <a:r>
              <a:rPr lang="sr-Latn-R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sr-Latn-R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AND PUBLIC SECTOR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1541"/>
            <a:ext cx="8839200" cy="4024809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Handbook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for Civil Sector Training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for 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Risk Management in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Emergencies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was completed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endParaRPr lang="sr-Latn-RS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Cyrl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Plan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for </a:t>
            </a:r>
            <a:r>
              <a:rPr lang="en-GB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Civil Sector Training for Risk Management in </a:t>
            </a:r>
            <a:r>
              <a:rPr lang="sr-Cyrl-R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Emergencies </a:t>
            </a:r>
            <a:r>
              <a:rPr lang="sr-Latn-R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was </a:t>
            </a:r>
            <a:r>
              <a:rPr lang="sr-Cyrl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develope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d;</a:t>
            </a:r>
          </a:p>
          <a:p>
            <a:endParaRPr lang="sr-Latn-RS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Training </a:t>
            </a:r>
            <a:r>
              <a:rPr lang="en-GB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for Citizens and Public Sector </a:t>
            </a:r>
            <a:r>
              <a:rPr lang="en-GB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for Risk Management in </a:t>
            </a:r>
            <a:r>
              <a:rPr lang="sr-Cyrl-R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Emergencies </a:t>
            </a:r>
            <a:r>
              <a:rPr lang="sr-Latn-R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was 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held at the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Academy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on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17-18 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May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2018</a:t>
            </a:r>
            <a:r>
              <a:rPr lang="sr-Latn-R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2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863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Development of master curricula for natural disasters risk management in Western Balkan countries</vt:lpstr>
      <vt:lpstr>DEVELOPMENT OF MASTER CURRICULA</vt:lpstr>
      <vt:lpstr>INTER-INSTITUTIONAL AGREEMENTS</vt:lpstr>
      <vt:lpstr>EQUIPMENT</vt:lpstr>
      <vt:lpstr>DISSEMINATION</vt:lpstr>
      <vt:lpstr>Slide 6</vt:lpstr>
      <vt:lpstr>DISSEMINATION</vt:lpstr>
      <vt:lpstr>Slide 8</vt:lpstr>
      <vt:lpstr>TRAINING FOR CITIZENS AND PUBLIC SECTOR</vt:lpstr>
      <vt:lpstr>Slide 10</vt:lpstr>
      <vt:lpstr>Slide 11</vt:lpstr>
      <vt:lpstr>SPECIAL MOBILITY STRAND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Sasa Mijalkovic</cp:lastModifiedBy>
  <cp:revision>41</cp:revision>
  <dcterms:created xsi:type="dcterms:W3CDTF">2006-08-16T00:00:00Z</dcterms:created>
  <dcterms:modified xsi:type="dcterms:W3CDTF">2018-09-02T09:30:22Z</dcterms:modified>
</cp:coreProperties>
</file>